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72" r:id="rId5"/>
    <p:sldId id="262" r:id="rId6"/>
    <p:sldId id="277" r:id="rId7"/>
    <p:sldId id="264" r:id="rId8"/>
    <p:sldId id="266" r:id="rId9"/>
    <p:sldId id="273" r:id="rId10"/>
    <p:sldId id="274" r:id="rId11"/>
    <p:sldId id="275" r:id="rId12"/>
    <p:sldId id="276" r:id="rId13"/>
    <p:sldId id="268" r:id="rId14"/>
    <p:sldId id="269" r:id="rId15"/>
    <p:sldId id="270" r:id="rId16"/>
    <p:sldId id="271" r:id="rId17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23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79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821" y="2093928"/>
            <a:ext cx="5610225" cy="445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133600"/>
            <a:ext cx="7769065" cy="1866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9695" marR="2632075" indent="1270" algn="ctr">
              <a:lnSpc>
                <a:spcPct val="1008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ID:1610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Title:</a:t>
            </a:r>
            <a:endParaRPr lang="en-US" sz="2400" b="1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2900"/>
              </a:lnSpc>
              <a:spcBef>
                <a:spcPts val="105"/>
              </a:spcBef>
            </a:pPr>
            <a:r>
              <a:rPr lang="en-US" sz="2400" b="1" dirty="0">
                <a:latin typeface="Times New Roman"/>
                <a:cs typeface="Times New Roman"/>
              </a:rPr>
              <a:t> WEB ENABLED FINGERPRINT BASED ELECTRONIC VOTING MACHINE FOR PRIVATE COMMUNITIES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4186" y="5140404"/>
            <a:ext cx="2946413" cy="17481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nn-NO" sz="2800" dirty="0">
                <a:latin typeface="Times New Roman"/>
                <a:cs typeface="Times New Roman"/>
              </a:rPr>
              <a:t>Brijesh Nishad    (2101321550026)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7808" y="7275060"/>
            <a:ext cx="60591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latin typeface="Times New Roman"/>
                <a:cs typeface="Times New Roman"/>
              </a:rPr>
              <a:t>(</a:t>
            </a:r>
            <a:r>
              <a:rPr sz="1950" b="1" dirty="0">
                <a:latin typeface="Times New Roman"/>
                <a:cs typeface="Times New Roman"/>
              </a:rPr>
              <a:t>Department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of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CSE-IoT</a:t>
            </a:r>
            <a:r>
              <a:rPr sz="1950" b="1" spc="-2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,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GNIOT</a:t>
            </a:r>
            <a:r>
              <a:rPr sz="1950" b="1" spc="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Greater</a:t>
            </a:r>
            <a:r>
              <a:rPr sz="1950" b="1" spc="10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Noida,India</a:t>
            </a:r>
            <a:r>
              <a:rPr sz="1950" spc="-10" dirty="0">
                <a:latin typeface="Times New Roman"/>
                <a:cs typeface="Times New Roman"/>
              </a:rPr>
              <a:t>)</a:t>
            </a:r>
            <a:endParaRPr sz="1950" dirty="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093001"/>
            <a:ext cx="63246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8673E-8733-F4FF-B72F-D3AEC0F0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040"/>
            <a:ext cx="1676400" cy="1639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F1BEC-09E9-C2F1-D1CD-06E079E28076}"/>
              </a:ext>
            </a:extLst>
          </p:cNvPr>
          <p:cNvSpPr txBox="1"/>
          <p:nvPr/>
        </p:nvSpPr>
        <p:spPr>
          <a:xfrm>
            <a:off x="2133600" y="381000"/>
            <a:ext cx="5524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and Sustainable Innovation 2025 (ICAISI-2025)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D10DF-4111-2909-A8FC-A0E4B68E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78" y="254615"/>
            <a:ext cx="2248056" cy="12649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D1D-D539-D641-53EE-5B544D7F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386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Software Components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2EB71-2AD9-2CBD-1574-4D45295F5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2057400"/>
            <a:ext cx="8991600" cy="307777"/>
          </a:xfrm>
        </p:spPr>
        <p:txBody>
          <a:bodyPr/>
          <a:lstStyle/>
          <a:p>
            <a:r>
              <a:rPr lang="en-US" sz="20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000" spc="-3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sz="2000" spc="-2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2000" spc="-2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1                                                            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sz="1800" spc="-3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2                  </a:t>
            </a:r>
            <a:endParaRPr lang="en-IN" dirty="0"/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C0C11D6D-D8B3-39F7-F14D-5759618EC38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667000"/>
            <a:ext cx="3886200" cy="2878277"/>
          </a:xfrm>
          <a:prstGeom prst="rect">
            <a:avLst/>
          </a:prstGeom>
        </p:spPr>
      </p:pic>
      <p:pic>
        <p:nvPicPr>
          <p:cNvPr id="5" name="Image 31">
            <a:extLst>
              <a:ext uri="{FF2B5EF4-FFF2-40B4-BE49-F238E27FC236}">
                <a16:creationId xmlns:a16="http://schemas.microsoft.com/office/drawing/2014/main" id="{930D1E7E-4C13-1AA7-5A18-CE72DC77558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3054806"/>
            <a:ext cx="4802505" cy="25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1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42E80-9C5E-1BA8-EED0-E0A3E0EA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821" y="914401"/>
            <a:ext cx="9162779" cy="533399"/>
          </a:xfrm>
        </p:spPr>
        <p:txBody>
          <a:bodyPr/>
          <a:lstStyle/>
          <a:p>
            <a:pPr algn="ctr">
              <a:spcBef>
                <a:spcPts val="200"/>
              </a:spcBef>
            </a:pP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Working</a:t>
            </a: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Process</a:t>
            </a:r>
            <a:r>
              <a:rPr lang="en-US" sz="1800" spc="-30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Home</a:t>
            </a:r>
            <a:r>
              <a:rPr lang="en-US" sz="1800" spc="-3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Page</a:t>
            </a: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spc="-50" dirty="0">
                <a:effectLst/>
                <a:latin typeface="Arial MT"/>
                <a:ea typeface="Times New Roman" panose="02020603050405020304" pitchFamily="18" charset="0"/>
              </a:rPr>
              <a:t>3                                        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Security</a:t>
            </a:r>
            <a:r>
              <a:rPr lang="en-US" sz="1800" spc="24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Home</a:t>
            </a:r>
            <a:r>
              <a:rPr lang="en-US" sz="1800" spc="-2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 MT"/>
                <a:ea typeface="Times New Roman" panose="02020603050405020304" pitchFamily="18" charset="0"/>
              </a:rPr>
              <a:t>Page</a:t>
            </a:r>
            <a:r>
              <a:rPr lang="en-US" sz="1800" spc="-20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1800" spc="-50" dirty="0">
                <a:effectLst/>
                <a:latin typeface="Arial MT"/>
                <a:ea typeface="Times New Roman" panose="02020603050405020304" pitchFamily="18" charset="0"/>
              </a:rPr>
              <a:t>4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0"/>
              </a:spcBef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Image 32">
            <a:extLst>
              <a:ext uri="{FF2B5EF4-FFF2-40B4-BE49-F238E27FC236}">
                <a16:creationId xmlns:a16="http://schemas.microsoft.com/office/drawing/2014/main" id="{115F6D6D-7903-1333-5004-E696196CCF9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821" y="1543685"/>
            <a:ext cx="4572000" cy="2271395"/>
          </a:xfrm>
          <a:prstGeom prst="rect">
            <a:avLst/>
          </a:prstGeom>
        </p:spPr>
      </p:pic>
      <p:pic>
        <p:nvPicPr>
          <p:cNvPr id="5" name="Image 33">
            <a:extLst>
              <a:ext uri="{FF2B5EF4-FFF2-40B4-BE49-F238E27FC236}">
                <a16:creationId xmlns:a16="http://schemas.microsoft.com/office/drawing/2014/main" id="{8B8E8540-B3DD-972D-7FED-FFAB0933299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3546" y="1543685"/>
            <a:ext cx="4466253" cy="234251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6DCF2DAF-4947-FE3A-2CC9-55BC3F3FC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9728"/>
            <a:ext cx="7889401" cy="40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B169B72-8CEE-A745-5201-DC30AA0259D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1675" y="7593562"/>
            <a:ext cx="78894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CFD53E3-E5DA-E69C-AEC6-052FC4B44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07829" y="2189028"/>
            <a:ext cx="9144000" cy="3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9" name="Image 35">
            <a:extLst>
              <a:ext uri="{FF2B5EF4-FFF2-40B4-BE49-F238E27FC236}">
                <a16:creationId xmlns:a16="http://schemas.microsoft.com/office/drawing/2014/main" id="{6E6916E0-3DB7-6E90-9A97-84D77B470E0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1" y="4599430"/>
            <a:ext cx="4722020" cy="28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FE2EA-4C08-EE8B-6640-F36DB8B3C4F6}"/>
              </a:ext>
            </a:extLst>
          </p:cNvPr>
          <p:cNvSpPr txBox="1"/>
          <p:nvPr/>
        </p:nvSpPr>
        <p:spPr>
          <a:xfrm>
            <a:off x="1534885" y="3653388"/>
            <a:ext cx="82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  <a:ea typeface="Times New Roman" panose="02020603050405020304" pitchFamily="18" charset="0"/>
              </a:rPr>
              <a:t>Api – Integration                                                candidate &amp; voter register                                                     </a:t>
            </a:r>
            <a:endParaRPr lang="en-IN" dirty="0"/>
          </a:p>
        </p:txBody>
      </p:sp>
      <p:pic>
        <p:nvPicPr>
          <p:cNvPr id="22" name="Image 36">
            <a:extLst>
              <a:ext uri="{FF2B5EF4-FFF2-40B4-BE49-F238E27FC236}">
                <a16:creationId xmlns:a16="http://schemas.microsoft.com/office/drawing/2014/main" id="{1EDC8609-6FBA-F7C7-3DEB-94D11DDD522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46" y="4491589"/>
            <a:ext cx="4722019" cy="31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4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387152-C3AB-373E-FC02-052686144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-511175"/>
            <a:ext cx="1005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0C921F-5E84-85CD-4015-1DB27EF5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55367"/>
            <a:ext cx="1676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Image 38">
            <a:extLst>
              <a:ext uri="{FF2B5EF4-FFF2-40B4-BE49-F238E27FC236}">
                <a16:creationId xmlns:a16="http://schemas.microsoft.com/office/drawing/2014/main" id="{0DD7C2B4-97E8-8FFE-FD58-041B548BCF1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762" y="1453485"/>
            <a:ext cx="4498409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Image 37">
            <a:extLst>
              <a:ext uri="{FF2B5EF4-FFF2-40B4-BE49-F238E27FC236}">
                <a16:creationId xmlns:a16="http://schemas.microsoft.com/office/drawing/2014/main" id="{A536A7FC-7952-17E5-479D-239D95B603D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0484"/>
            <a:ext cx="4419600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BF28D156-1C9D-806F-50AE-D24612DE5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94" y="-44644"/>
            <a:ext cx="7926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5A2679C-2863-375B-EB53-8EA974ED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14821"/>
            <a:ext cx="25908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34C3F76-0C98-4EAB-CF5E-A9E5A497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0883"/>
            <a:ext cx="2819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Election-analysis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7" name="Image 40">
            <a:extLst>
              <a:ext uri="{FF2B5EF4-FFF2-40B4-BE49-F238E27FC236}">
                <a16:creationId xmlns:a16="http://schemas.microsoft.com/office/drawing/2014/main" id="{8352602D-1E20-F34C-ACDB-9D36C3B6D6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97719"/>
            <a:ext cx="5562600" cy="25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Image 39">
            <a:extLst>
              <a:ext uri="{FF2B5EF4-FFF2-40B4-BE49-F238E27FC236}">
                <a16:creationId xmlns:a16="http://schemas.microsoft.com/office/drawing/2014/main" id="{55E32EF6-B114-35E8-4CEE-8D7E233CB86A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" y="4495800"/>
            <a:ext cx="3176571" cy="29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4B90EB0-BE78-9159-39A4-260844237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096" y="184150"/>
            <a:ext cx="1005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59B61BD7-719D-FE33-1FF0-5232878C7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830" y="4083933"/>
            <a:ext cx="347537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logo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44BB619F-6D3E-AF03-C2DE-867BD40FB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183960"/>
            <a:ext cx="29284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voter- register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2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7228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Experimental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Setup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B390B1E-1B62-E12D-97FD-C1E7654B5C1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3398" y="2152471"/>
            <a:ext cx="883920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Voting Prototype: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/ESP32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integrated biometric and connectivity modules.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Environment: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Simulated voting conditions with multiple users, fingerprint verification, and vote casting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Supply: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Stable power setup ensures continuous operation of sensors and system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Scenarios: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Valid and invalid fingerprint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Multiple voting attempts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web result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Wi-Fi disconnection and reconnection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Admin result access from remote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5765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Results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&amp;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Discussion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1" y="1524000"/>
            <a:ext cx="5486400" cy="4989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	Effective Monitoring: Fingerprint sensor accurately verifies voter identity to prevent fraud.</a:t>
            </a:r>
          </a:p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 System promptly indicates invalid fingerprints or multiple voting attempts via LEDs.</a:t>
            </a:r>
          </a:p>
          <a:p>
            <a:pPr marL="12700" marR="158750" indent="-6985">
              <a:lnSpc>
                <a:spcPct val="151200"/>
              </a:lnSpc>
              <a:spcBef>
                <a:spcPts val="95"/>
              </a:spcBef>
              <a:buSzPct val="95833"/>
              <a:buFont typeface="Times New Roman"/>
              <a:buChar char="•"/>
              <a:tabLst>
                <a:tab pos="120014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Web Advantage: Enables real-time remote monitoring of votes and instant result updates through the web dashboard</a:t>
            </a:r>
            <a:r>
              <a:rPr lang="en-US" sz="2400" b="1" dirty="0">
                <a:latin typeface="Times New Roman"/>
                <a:cs typeface="Times New Roman"/>
              </a:rPr>
              <a:t>.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63D92EB-FBD0-62BA-6B88-F727EACE88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D0D05E8-3E41-03A8-B746-C3C6338E5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C17D3-FC9B-6820-D260-238A402D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92" y="1752600"/>
            <a:ext cx="4038599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4226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4400" y="2093928"/>
            <a:ext cx="8001000" cy="407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web-enabled fingerprint voting system</a:t>
            </a:r>
            <a:r>
              <a:rPr lang="en-US" dirty="0"/>
              <a:t> improves election security through real-time voter authentication.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Accurately verifies voter identity, preventing unauthorized or duplicate votes.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Provides fast, local alerts (LED/buzzer) and remote notifications via the web dashboard for administrators.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Future deployment in real private communities will validate practical effectiveness and user acceptance.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6735" y="2864662"/>
            <a:ext cx="339788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50" dirty="0">
                <a:latin typeface="Times New Roman"/>
                <a:cs typeface="Times New Roman"/>
              </a:rPr>
              <a:t>Thank</a:t>
            </a:r>
            <a:r>
              <a:rPr sz="6050" spc="-375" dirty="0">
                <a:latin typeface="Times New Roman"/>
                <a:cs typeface="Times New Roman"/>
              </a:rPr>
              <a:t> </a:t>
            </a:r>
            <a:r>
              <a:rPr sz="6050" spc="-570" dirty="0">
                <a:latin typeface="Times New Roman"/>
                <a:cs typeface="Times New Roman"/>
              </a:rPr>
              <a:t>Y</a:t>
            </a:r>
            <a:r>
              <a:rPr sz="6050" spc="60" dirty="0">
                <a:latin typeface="Times New Roman"/>
                <a:cs typeface="Times New Roman"/>
              </a:rPr>
              <a:t>ou</a:t>
            </a:r>
            <a:endParaRPr sz="6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2374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Table</a:t>
            </a:r>
            <a:r>
              <a:rPr spc="-1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6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2488" y="2743200"/>
            <a:ext cx="4881808" cy="27911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lang="en-US" sz="2950" b="1" spc="-10" dirty="0">
                <a:latin typeface="Times New Roman"/>
                <a:cs typeface="Times New Roman"/>
              </a:rPr>
              <a:t>Introduction</a:t>
            </a:r>
          </a:p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lang="en-US" sz="2950" b="1" spc="-10" dirty="0">
                <a:latin typeface="Times New Roman"/>
                <a:cs typeface="Times New Roman"/>
              </a:rPr>
              <a:t>Related Work</a:t>
            </a:r>
          </a:p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lang="en-US" sz="2950" b="1" spc="-10" dirty="0">
                <a:latin typeface="Times New Roman"/>
                <a:cs typeface="Times New Roman"/>
              </a:rPr>
              <a:t>Proposed Methodology</a:t>
            </a:r>
          </a:p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lang="en-US" sz="2950" b="1" spc="-10" dirty="0">
                <a:latin typeface="Times New Roman"/>
                <a:cs typeface="Times New Roman"/>
              </a:rPr>
              <a:t>Experiments and Results</a:t>
            </a:r>
          </a:p>
          <a:p>
            <a:pPr marL="514984" indent="-502284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4984" algn="l"/>
              </a:tabLst>
            </a:pPr>
            <a:r>
              <a:rPr lang="en-US" sz="2950" b="1" spc="-10" dirty="0">
                <a:latin typeface="Times New Roman"/>
                <a:cs typeface="Times New Roman"/>
              </a:rPr>
              <a:t>Conclusion and Future Scope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85415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52582F-DB91-CA98-CA77-4BD230E842A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5800" y="2045357"/>
            <a:ext cx="8001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Voting is crucial for democratic processes even in small communities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voting methods are prone to fraud and inefficiencies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Lack of automation leads to time delays and human errors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Biometric systems help verify identity with high accuracy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Web-based systems improve transparency and result access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of both enhances trust and efficiency in elections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239D-EE70-CDB9-777A-7DAE6F88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7386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Flow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DC07-34D2-00F1-F188-1C9F681D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2248137"/>
            <a:ext cx="4374448" cy="487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FB58B-F067-795D-EF6C-32D8BF2E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49" y="2248136"/>
            <a:ext cx="5435135" cy="48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Literature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Review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(Related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Work)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60401-0476-7AD5-F79E-1745F442C19E}"/>
              </a:ext>
            </a:extLst>
          </p:cNvPr>
          <p:cNvSpPr txBox="1"/>
          <p:nvPr/>
        </p:nvSpPr>
        <p:spPr>
          <a:xfrm>
            <a:off x="685800" y="1524001"/>
            <a:ext cx="4953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paper and EVMs lack biometric verification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systems use biometrics but are not web-enabled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voting platforms often lack secure ID verification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systems suffer from data security issues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use in private, local community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cost and complexity limit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A14BD-54B1-6630-B4C9-B194BB27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28800"/>
            <a:ext cx="3810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14069">
              <a:lnSpc>
                <a:spcPct val="100000"/>
              </a:lnSpc>
              <a:spcBef>
                <a:spcPts val="135"/>
              </a:spcBef>
            </a:pPr>
            <a:r>
              <a:rPr dirty="0"/>
              <a:t>Proposed</a:t>
            </a:r>
            <a:r>
              <a:rPr spc="-105" dirty="0"/>
              <a:t> </a:t>
            </a:r>
            <a:r>
              <a:rPr dirty="0"/>
              <a:t>System</a:t>
            </a:r>
            <a:r>
              <a:rPr spc="-12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110EA-15B4-759C-6C62-D76BD23D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905000"/>
            <a:ext cx="5552124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3EADE-5609-C003-1521-AB737B11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76400"/>
            <a:ext cx="34290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62EDC-95AF-B58A-2BEE-7B23DB08139D}"/>
              </a:ext>
            </a:extLst>
          </p:cNvPr>
          <p:cNvSpPr txBox="1"/>
          <p:nvPr/>
        </p:nvSpPr>
        <p:spPr>
          <a:xfrm>
            <a:off x="1295400" y="7148194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Portal Login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6130-A15D-6F4C-32CC-A919B73B1718}"/>
              </a:ext>
            </a:extLst>
          </p:cNvPr>
          <p:cNvSpPr txBox="1"/>
          <p:nvPr/>
        </p:nvSpPr>
        <p:spPr>
          <a:xfrm>
            <a:off x="5562600" y="55937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Dashboard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63980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Times New Roman"/>
                <a:cs typeface="Times New Roman"/>
              </a:rPr>
              <a:t>Hardware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14" y="1884619"/>
            <a:ext cx="7070725" cy="55335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848225" algn="l"/>
              </a:tabLst>
            </a:pPr>
            <a:r>
              <a:rPr sz="3500" spc="1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ESP</a:t>
            </a:r>
            <a:r>
              <a:rPr lang="en-US" sz="3500" spc="-10" dirty="0">
                <a:latin typeface="Calibri"/>
                <a:cs typeface="Calibri"/>
              </a:rPr>
              <a:t>32                                  </a:t>
            </a:r>
            <a:r>
              <a:rPr lang="en-US" sz="3500" dirty="0">
                <a:latin typeface="Calibri"/>
                <a:cs typeface="Calibri"/>
              </a:rPr>
              <a:t>O</a:t>
            </a:r>
            <a:r>
              <a:rPr sz="3500" dirty="0">
                <a:latin typeface="Calibri"/>
                <a:cs typeface="Calibri"/>
              </a:rPr>
              <a:t>LCD</a:t>
            </a:r>
            <a:r>
              <a:rPr sz="3500" spc="-35" dirty="0">
                <a:latin typeface="Calibri"/>
                <a:cs typeface="Calibri"/>
              </a:rPr>
              <a:t> </a:t>
            </a:r>
            <a:r>
              <a:rPr sz="3500" spc="-10" dirty="0">
                <a:latin typeface="Calibri"/>
                <a:cs typeface="Calibri"/>
              </a:rPr>
              <a:t>Module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21" y="5014130"/>
            <a:ext cx="4445000" cy="17951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Built-in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Wi-</a:t>
            </a:r>
            <a:r>
              <a:rPr sz="2400" spc="-25" dirty="0">
                <a:latin typeface="Times New Roman"/>
                <a:cs typeface="Times New Roman"/>
              </a:rPr>
              <a:t>Fi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source</a:t>
            </a:r>
            <a:endParaRPr sz="240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Community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Library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Support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1737" y="5014130"/>
            <a:ext cx="3258185" cy="1795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7190" indent="67310">
              <a:lnSpc>
                <a:spcPct val="120800"/>
              </a:lnSpc>
              <a:spcBef>
                <a:spcPts val="95"/>
              </a:spcBef>
            </a:pPr>
            <a:r>
              <a:rPr sz="2400" dirty="0">
                <a:latin typeface="Times New Roman"/>
                <a:cs typeface="Times New Roman"/>
              </a:rPr>
              <a:t>Alphanumeric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Display </a:t>
            </a:r>
            <a:r>
              <a:rPr sz="2400" dirty="0">
                <a:latin typeface="Times New Roman"/>
                <a:cs typeface="Times New Roman"/>
              </a:rPr>
              <a:t>16x2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Format</a:t>
            </a:r>
            <a:endParaRPr sz="2400">
              <a:latin typeface="Times New Roman"/>
              <a:cs typeface="Times New Roman"/>
            </a:endParaRPr>
          </a:p>
          <a:p>
            <a:pPr marL="80010" marR="5080" indent="-37465">
              <a:lnSpc>
                <a:spcPct val="120900"/>
              </a:lnSpc>
              <a:spcBef>
                <a:spcPts val="10"/>
              </a:spcBef>
            </a:pPr>
            <a:r>
              <a:rPr sz="2400" dirty="0">
                <a:latin typeface="Times New Roman"/>
                <a:cs typeface="Times New Roman"/>
              </a:rPr>
              <a:t>Parrallel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Communication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Consumption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2880360"/>
            <a:ext cx="2877311" cy="2011679"/>
          </a:xfrm>
          <a:prstGeom prst="rect">
            <a:avLst/>
          </a:prstGeom>
        </p:spPr>
      </p:pic>
      <p:pic>
        <p:nvPicPr>
          <p:cNvPr id="7" name="Image 24">
            <a:extLst>
              <a:ext uri="{FF2B5EF4-FFF2-40B4-BE49-F238E27FC236}">
                <a16:creationId xmlns:a16="http://schemas.microsoft.com/office/drawing/2014/main" id="{748F3C0D-BE0C-8553-BA9B-69B33B8DD61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2748" y="2947160"/>
            <a:ext cx="1737251" cy="1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84172"/>
            <a:ext cx="2971800" cy="109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3500" dirty="0">
                <a:latin typeface="Times New Roman"/>
                <a:cs typeface="Times New Roman"/>
              </a:rPr>
              <a:t>Fingerprint Scanner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7959" y="1130226"/>
            <a:ext cx="262128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500" dirty="0">
                <a:latin typeface="Times New Roman"/>
                <a:cs typeface="Times New Roman"/>
              </a:rPr>
              <a:t>LED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600" y="3913120"/>
            <a:ext cx="3088005" cy="150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Finger print scanner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Collection of Data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Senstivity</a:t>
            </a:r>
            <a:endParaRPr sz="24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Cost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0" name="Picture 9" descr="R307 Optical Fingerprint Reader Sensor Module Good Quality - techiesms">
            <a:extLst>
              <a:ext uri="{FF2B5EF4-FFF2-40B4-BE49-F238E27FC236}">
                <a16:creationId xmlns:a16="http://schemas.microsoft.com/office/drawing/2014/main" id="{F858EC9C-3AC7-5521-37DB-0B445C887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4" y="1811904"/>
            <a:ext cx="2002790" cy="200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7" descr="C:\Users\SHRESHTHA\AppData\Local\Microsoft\Windows\INetCache\Content.MSO\BCF78A01.tmp">
            <a:extLst>
              <a:ext uri="{FF2B5EF4-FFF2-40B4-BE49-F238E27FC236}">
                <a16:creationId xmlns:a16="http://schemas.microsoft.com/office/drawing/2014/main" id="{865E7AA0-9BF8-E739-81F3-968A180B0AD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1919854"/>
            <a:ext cx="2068830" cy="189484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E34B3F12-B710-89C8-999A-B24834E2280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10200" y="3908398"/>
            <a:ext cx="44394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system power/status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Indicates successful fingerprint scan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Alerts for invalid votes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Blinks during vote 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Green = Success, Red = Error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262E-4F6D-7710-0EB0-48F5B7FF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8" y="625761"/>
            <a:ext cx="8413423" cy="14773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Arial MT"/>
                <a:ea typeface="Times New Roman" panose="02020603050405020304" pitchFamily="18" charset="0"/>
              </a:rPr>
              <a:t>Hardware</a:t>
            </a:r>
            <a:r>
              <a:rPr lang="en-US" spc="-3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pc="-10" dirty="0">
                <a:effectLst/>
                <a:latin typeface="Arial MT"/>
                <a:ea typeface="Times New Roman" panose="02020603050405020304" pitchFamily="18" charset="0"/>
              </a:rPr>
              <a:t>interfacing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63B40-25F4-457E-5387-894B3B58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" y="375790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02CC-6A1B-BD3A-9B4F-A54E668D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0220" y="1391192"/>
            <a:ext cx="4690187" cy="4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501</Words>
  <Application>Microsoft Office PowerPoint</Application>
  <PresentationFormat>Custom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MT</vt:lpstr>
      <vt:lpstr>Calibri</vt:lpstr>
      <vt:lpstr>Times New Roman</vt:lpstr>
      <vt:lpstr>Office Theme</vt:lpstr>
      <vt:lpstr>Paper ID:1610 Paper Title:  WEB ENABLED FINGERPRINT BASED ELECTRONIC VOTING MACHINE FOR PRIVATE COMMUNITIES</vt:lpstr>
      <vt:lpstr>Table of Contents</vt:lpstr>
      <vt:lpstr>Introduction</vt:lpstr>
      <vt:lpstr>             Flow Diagram</vt:lpstr>
      <vt:lpstr>Literature Review (Related Work)</vt:lpstr>
      <vt:lpstr>Proposed System Overview</vt:lpstr>
      <vt:lpstr>Hardware Components</vt:lpstr>
      <vt:lpstr>Fingerprint Scanner</vt:lpstr>
      <vt:lpstr> Hardware interfacing </vt:lpstr>
      <vt:lpstr>       Software Components</vt:lpstr>
      <vt:lpstr>PowerPoint Presentation</vt:lpstr>
      <vt:lpstr>PowerPoint Presentation</vt:lpstr>
      <vt:lpstr>Experimental Setup</vt:lpstr>
      <vt:lpstr>Results &amp; Discussion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Wireless_Smart_Helmet_Presentation</dc:title>
  <dc:creator>Vipin Bouddh</dc:creator>
  <cp:lastModifiedBy>AAYUSH PANDEY</cp:lastModifiedBy>
  <cp:revision>5</cp:revision>
  <dcterms:created xsi:type="dcterms:W3CDTF">2025-05-23T08:26:11Z</dcterms:created>
  <dcterms:modified xsi:type="dcterms:W3CDTF">2025-05-26T05:46:12Z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2025-05-10T00:00:00Z</vt:filetime>
  </property>
  <property fmtid="{D5CDD505-2E9C-101B-9397-08002B2CF9AE}" pid="3" name="LastSaved">
    <vt:filetime>2025-05-23T00:00:00Z</vt:filetime>
  </property>
  <property fmtid="{D5CDD505-2E9C-101B-9397-08002B2CF9AE}" pid="4" name="Producer">
    <vt:lpwstr>Microsoft: Print To PDF</vt:lpwstr>
  </property>
</Properties>
</file>